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7" r:id="rId9"/>
    <p:sldId id="262" r:id="rId10"/>
    <p:sldId id="264" r:id="rId11"/>
    <p:sldId id="265" r:id="rId12"/>
    <p:sldId id="266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3D2BC7-CA75-4016-B0E4-63850B762AE1}" v="9" dt="2024-05-14T17:00:09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3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GUILHERME FUINI" userId="faf59b1d-6399-4578-9cb0-67f5fa724ccb" providerId="ADAL" clId="{A43D2BC7-CA75-4016-B0E4-63850B762AE1}"/>
    <pc:docChg chg="undo custSel addSld delSld modSld">
      <pc:chgData name="MATEUS GUILHERME FUINI" userId="faf59b1d-6399-4578-9cb0-67f5fa724ccb" providerId="ADAL" clId="{A43D2BC7-CA75-4016-B0E4-63850B762AE1}" dt="2024-05-14T16:59:58.187" v="230" actId="1076"/>
      <pc:docMkLst>
        <pc:docMk/>
      </pc:docMkLst>
      <pc:sldChg chg="modSp del mod">
        <pc:chgData name="MATEUS GUILHERME FUINI" userId="faf59b1d-6399-4578-9cb0-67f5fa724ccb" providerId="ADAL" clId="{A43D2BC7-CA75-4016-B0E4-63850B762AE1}" dt="2024-05-14T16:51:43.194" v="16" actId="47"/>
        <pc:sldMkLst>
          <pc:docMk/>
          <pc:sldMk cId="3183719114" sldId="268"/>
        </pc:sldMkLst>
        <pc:spChg chg="mod">
          <ac:chgData name="MATEUS GUILHERME FUINI" userId="faf59b1d-6399-4578-9cb0-67f5fa724ccb" providerId="ADAL" clId="{A43D2BC7-CA75-4016-B0E4-63850B762AE1}" dt="2024-05-14T16:49:04.665" v="1" actId="1076"/>
          <ac:spMkLst>
            <pc:docMk/>
            <pc:sldMk cId="3183719114" sldId="268"/>
            <ac:spMk id="2" creationId="{CD7C1FEB-16AB-C1CB-393D-518B4E615B28}"/>
          </ac:spMkLst>
        </pc:spChg>
        <pc:spChg chg="mod">
          <ac:chgData name="MATEUS GUILHERME FUINI" userId="faf59b1d-6399-4578-9cb0-67f5fa724ccb" providerId="ADAL" clId="{A43D2BC7-CA75-4016-B0E4-63850B762AE1}" dt="2024-05-14T16:50:13.578" v="15" actId="15"/>
          <ac:spMkLst>
            <pc:docMk/>
            <pc:sldMk cId="3183719114" sldId="268"/>
            <ac:spMk id="3" creationId="{DD9B1EE1-1661-4F22-8656-A60251B2166D}"/>
          </ac:spMkLst>
        </pc:spChg>
      </pc:sldChg>
      <pc:sldChg chg="modSp new mod">
        <pc:chgData name="MATEUS GUILHERME FUINI" userId="faf59b1d-6399-4578-9cb0-67f5fa724ccb" providerId="ADAL" clId="{A43D2BC7-CA75-4016-B0E4-63850B762AE1}" dt="2024-05-14T16:54:22.985" v="189" actId="20577"/>
        <pc:sldMkLst>
          <pc:docMk/>
          <pc:sldMk cId="1586326821" sldId="270"/>
        </pc:sldMkLst>
        <pc:spChg chg="mod">
          <ac:chgData name="MATEUS GUILHERME FUINI" userId="faf59b1d-6399-4578-9cb0-67f5fa724ccb" providerId="ADAL" clId="{A43D2BC7-CA75-4016-B0E4-63850B762AE1}" dt="2024-05-14T16:52:29.988" v="18"/>
          <ac:spMkLst>
            <pc:docMk/>
            <pc:sldMk cId="1586326821" sldId="270"/>
            <ac:spMk id="2" creationId="{F3947C42-E522-F0B8-EEB1-535550E64965}"/>
          </ac:spMkLst>
        </pc:spChg>
        <pc:spChg chg="mod">
          <ac:chgData name="MATEUS GUILHERME FUINI" userId="faf59b1d-6399-4578-9cb0-67f5fa724ccb" providerId="ADAL" clId="{A43D2BC7-CA75-4016-B0E4-63850B762AE1}" dt="2024-05-14T16:54:22.985" v="189" actId="20577"/>
          <ac:spMkLst>
            <pc:docMk/>
            <pc:sldMk cId="1586326821" sldId="270"/>
            <ac:spMk id="3" creationId="{891C5011-07B7-23F2-1CA5-2030FB1DF951}"/>
          </ac:spMkLst>
        </pc:spChg>
      </pc:sldChg>
      <pc:sldChg chg="addSp delSp modSp add mod">
        <pc:chgData name="MATEUS GUILHERME FUINI" userId="faf59b1d-6399-4578-9cb0-67f5fa724ccb" providerId="ADAL" clId="{A43D2BC7-CA75-4016-B0E4-63850B762AE1}" dt="2024-05-14T16:55:21.444" v="213" actId="1076"/>
        <pc:sldMkLst>
          <pc:docMk/>
          <pc:sldMk cId="4254751233" sldId="271"/>
        </pc:sldMkLst>
        <pc:spChg chg="mod">
          <ac:chgData name="MATEUS GUILHERME FUINI" userId="faf59b1d-6399-4578-9cb0-67f5fa724ccb" providerId="ADAL" clId="{A43D2BC7-CA75-4016-B0E4-63850B762AE1}" dt="2024-05-14T16:54:55.452" v="208" actId="6549"/>
          <ac:spMkLst>
            <pc:docMk/>
            <pc:sldMk cId="4254751233" sldId="271"/>
            <ac:spMk id="2" creationId="{F3947C42-E522-F0B8-EEB1-535550E64965}"/>
          </ac:spMkLst>
        </pc:spChg>
        <pc:spChg chg="del">
          <ac:chgData name="MATEUS GUILHERME FUINI" userId="faf59b1d-6399-4578-9cb0-67f5fa724ccb" providerId="ADAL" clId="{A43D2BC7-CA75-4016-B0E4-63850B762AE1}" dt="2024-05-14T16:54:47.019" v="191" actId="478"/>
          <ac:spMkLst>
            <pc:docMk/>
            <pc:sldMk cId="4254751233" sldId="271"/>
            <ac:spMk id="3" creationId="{891C5011-07B7-23F2-1CA5-2030FB1DF951}"/>
          </ac:spMkLst>
        </pc:spChg>
        <pc:spChg chg="add del mod">
          <ac:chgData name="MATEUS GUILHERME FUINI" userId="faf59b1d-6399-4578-9cb0-67f5fa724ccb" providerId="ADAL" clId="{A43D2BC7-CA75-4016-B0E4-63850B762AE1}" dt="2024-05-14T16:55:13.135" v="209" actId="478"/>
          <ac:spMkLst>
            <pc:docMk/>
            <pc:sldMk cId="4254751233" sldId="271"/>
            <ac:spMk id="5" creationId="{4C77BBD5-43A7-2E27-3F32-45C3DD526077}"/>
          </ac:spMkLst>
        </pc:spChg>
        <pc:picChg chg="add mod">
          <ac:chgData name="MATEUS GUILHERME FUINI" userId="faf59b1d-6399-4578-9cb0-67f5fa724ccb" providerId="ADAL" clId="{A43D2BC7-CA75-4016-B0E4-63850B762AE1}" dt="2024-05-14T16:55:21.444" v="213" actId="1076"/>
          <ac:picMkLst>
            <pc:docMk/>
            <pc:sldMk cId="4254751233" sldId="271"/>
            <ac:picMk id="6146" creationId="{36EF138A-563D-EBF4-9BDC-D14F3EEE6A78}"/>
          </ac:picMkLst>
        </pc:picChg>
      </pc:sldChg>
      <pc:sldChg chg="modSp new mod">
        <pc:chgData name="MATEUS GUILHERME FUINI" userId="faf59b1d-6399-4578-9cb0-67f5fa724ccb" providerId="ADAL" clId="{A43D2BC7-CA75-4016-B0E4-63850B762AE1}" dt="2024-05-14T16:55:54.308" v="220" actId="15"/>
        <pc:sldMkLst>
          <pc:docMk/>
          <pc:sldMk cId="2743958730" sldId="272"/>
        </pc:sldMkLst>
        <pc:spChg chg="mod">
          <ac:chgData name="MATEUS GUILHERME FUINI" userId="faf59b1d-6399-4578-9cb0-67f5fa724ccb" providerId="ADAL" clId="{A43D2BC7-CA75-4016-B0E4-63850B762AE1}" dt="2024-05-14T16:55:32.940" v="215"/>
          <ac:spMkLst>
            <pc:docMk/>
            <pc:sldMk cId="2743958730" sldId="272"/>
            <ac:spMk id="2" creationId="{9EC3D56D-1473-0784-E2F2-0CD5126AD480}"/>
          </ac:spMkLst>
        </pc:spChg>
        <pc:spChg chg="mod">
          <ac:chgData name="MATEUS GUILHERME FUINI" userId="faf59b1d-6399-4578-9cb0-67f5fa724ccb" providerId="ADAL" clId="{A43D2BC7-CA75-4016-B0E4-63850B762AE1}" dt="2024-05-14T16:55:54.308" v="220" actId="15"/>
          <ac:spMkLst>
            <pc:docMk/>
            <pc:sldMk cId="2743958730" sldId="272"/>
            <ac:spMk id="3" creationId="{460F5C64-B413-E1F4-5DCE-F14F5A8746D9}"/>
          </ac:spMkLst>
        </pc:spChg>
      </pc:sldChg>
      <pc:sldChg chg="addSp delSp modSp new mod">
        <pc:chgData name="MATEUS GUILHERME FUINI" userId="faf59b1d-6399-4578-9cb0-67f5fa724ccb" providerId="ADAL" clId="{A43D2BC7-CA75-4016-B0E4-63850B762AE1}" dt="2024-05-14T16:59:58.187" v="230" actId="1076"/>
        <pc:sldMkLst>
          <pc:docMk/>
          <pc:sldMk cId="3990119409" sldId="273"/>
        </pc:sldMkLst>
        <pc:spChg chg="del">
          <ac:chgData name="MATEUS GUILHERME FUINI" userId="faf59b1d-6399-4578-9cb0-67f5fa724ccb" providerId="ADAL" clId="{A43D2BC7-CA75-4016-B0E4-63850B762AE1}" dt="2024-05-14T16:58:32.657" v="223" actId="478"/>
          <ac:spMkLst>
            <pc:docMk/>
            <pc:sldMk cId="3990119409" sldId="273"/>
            <ac:spMk id="2" creationId="{4B57DCA1-B92C-2DC8-3473-23406EAA1C0E}"/>
          </ac:spMkLst>
        </pc:spChg>
        <pc:spChg chg="del">
          <ac:chgData name="MATEUS GUILHERME FUINI" userId="faf59b1d-6399-4578-9cb0-67f5fa724ccb" providerId="ADAL" clId="{A43D2BC7-CA75-4016-B0E4-63850B762AE1}" dt="2024-05-14T16:58:29.819" v="222" actId="478"/>
          <ac:spMkLst>
            <pc:docMk/>
            <pc:sldMk cId="3990119409" sldId="273"/>
            <ac:spMk id="3" creationId="{40165DD3-D34F-5265-E5C0-70EAE51BC99E}"/>
          </ac:spMkLst>
        </pc:spChg>
        <pc:spChg chg="add mod">
          <ac:chgData name="MATEUS GUILHERME FUINI" userId="faf59b1d-6399-4578-9cb0-67f5fa724ccb" providerId="ADAL" clId="{A43D2BC7-CA75-4016-B0E4-63850B762AE1}" dt="2024-05-14T16:59:58.187" v="230" actId="1076"/>
          <ac:spMkLst>
            <pc:docMk/>
            <pc:sldMk cId="3990119409" sldId="273"/>
            <ac:spMk id="5" creationId="{E82F67C3-81E1-787F-AAA6-8E73CFEB4BBE}"/>
          </ac:spMkLst>
        </pc:spChg>
        <pc:picChg chg="add mod">
          <ac:chgData name="MATEUS GUILHERME FUINI" userId="faf59b1d-6399-4578-9cb0-67f5fa724ccb" providerId="ADAL" clId="{A43D2BC7-CA75-4016-B0E4-63850B762AE1}" dt="2024-05-14T16:59:49.314" v="227" actId="14100"/>
          <ac:picMkLst>
            <pc:docMk/>
            <pc:sldMk cId="3990119409" sldId="273"/>
            <ac:picMk id="7170" creationId="{A3911E41-660A-23EF-5876-41FB8124D6C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4BC4B-A8DB-39A8-E099-ED0489FA2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15A303-E96C-D26C-728F-4B5A0C5AB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E35E9B-FFA6-E5E1-7B4C-A3D52F7D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793438-9E5A-808C-3620-291F2D1C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95B691-5DE6-598F-4691-97A22673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96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0854B-8AFF-D4E9-BCAB-BC5C12A7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B7E6A1E-CACE-2353-B278-307456414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81A775-3A71-25C2-0B4F-4EF3F516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55ED01-4B16-E9BF-A75D-E042BA84F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4BF29B-784E-77C7-D9EB-DE7602C2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287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4ED3DD-A5A5-12B2-A9C3-C87A2C4623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2E4A7BC-801A-3FD8-69FC-4A19ABB33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9F35CE-E876-27DB-9752-B08B904C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B4B266-4B68-8F5B-E423-689C47BE9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50A0BE-7E11-4424-E5E3-DE73E8CF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08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6636D-B881-5CE1-735C-C8F436C1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42CA3A-2352-92D2-8966-4B04A51CC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60836-A266-98BC-3AA2-1A9D4352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94C54-43CA-6F84-F0EB-4B9AFFC9E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FA7781-49D4-2BF6-B02B-33453CB4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96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310ED-7DEC-1C61-82C2-0A48295DB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EBF95D-0344-6A5C-406D-4364018D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11D69E-EC4E-EEAF-30AA-38185448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05AE17-4DE0-4E56-CDB0-A7C943D9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F63C3E-DB25-500D-A67B-036378672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00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DBA09-C262-13F1-249D-95B3CEA9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D4069-58B1-F7D1-84A5-D5075A977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289994-AE63-EDC7-E465-D3F25E4AB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97A62C-E305-8E2C-2837-94CB18DA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B6772E-BFD1-1B49-8C00-CFD855E8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742F0E-73C1-4884-1E1D-AC6A484C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41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D507D-DD87-18F3-4584-B4E61C03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952604-7D8E-628E-8E35-522508CE8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6B71C2-57ED-99D4-9337-72B7922BC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816410E-8193-2829-8CA5-0E43C1BE8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A2CDD7-B835-2A8A-95E9-EAC71AD4E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59D0A8-5665-8E0E-2C32-D85055100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0626F67-D894-6CAA-D0CD-CFB8BFA8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8057A9-3E84-9C4C-6820-0371E3D5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660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EFA64-D73B-CBDA-8252-51006537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C21D7A-08A4-E257-7FA1-8BF893EA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6A72E3-CEC1-959F-90C5-838EB7F6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B410E7-6376-E51A-CD3D-64C71CA7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72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DABC567-0A8E-F91C-8A0A-ED817BAB3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BD0D940-E47F-2B06-9087-F93B6208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D8E875-DF37-AD01-5CF4-E86ABC8B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17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10252-FA7D-CA45-1115-D3DF13C3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5F7B81-040E-741F-B1D2-52D5ADAB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CFBAD8-81E1-BB11-B7DA-73924002C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A0CB42-0240-D827-E7FB-CBAAC299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3A3BDB-B4A3-F783-6E06-89F2B497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F3DB5D-52CF-80E2-9ECB-E93E98AF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17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321E8-A3EA-DD55-4F71-73C82CC13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E73404-978F-C7F4-54C4-7A6B78792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6AA388-3F60-8764-1D17-4D8EE7782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C26C356-7F72-F0CC-6349-57CE4C06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3355A5-3B70-4121-C864-5784449B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D9927D-4543-FFCF-1DC8-8BCE04CB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085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8DDF880-BA7E-2FF7-C85B-90EF83B6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4B369B-963D-6800-C0C8-06DA9250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8779D-ADF2-BAD4-E14C-431C293BE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7CECAE-86FA-4D75-8490-282DA4758C30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FBFAD-BCED-64FF-901E-48CEEFA57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C8B6C9-2D88-4204-782C-D4345080E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63950D-3097-4A52-BE11-AA11A2ECE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0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29C6F-555A-92BE-5B23-34C781508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Aprendizagem Não Supervisionada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614532-7537-5508-56E6-2454E63D1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Clustering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930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8CF35E4-13DF-E407-121C-544828B5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algoritmo baseado em densidade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B71895-760B-BBB1-DFC7-827315E8E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785098"/>
            <a:ext cx="7800975" cy="49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9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EB0BF-1293-A58B-045F-9F5C6056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Clusterização Baseada em Densidade (</a:t>
            </a:r>
            <a:r>
              <a:rPr lang="pt-BR" dirty="0" err="1"/>
              <a:t>density-based</a:t>
            </a:r>
            <a:r>
              <a:rPr lang="pt-BR" dirty="0"/>
              <a:t> </a:t>
            </a:r>
            <a:r>
              <a:rPr lang="pt-BR" dirty="0" err="1"/>
              <a:t>clustering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3EBCBE-1379-F000-5869-3E3C62F2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Vantagens</a:t>
            </a:r>
          </a:p>
          <a:p>
            <a:pPr lvl="1"/>
            <a:r>
              <a:rPr lang="pt-BR" dirty="0"/>
              <a:t>Não se limita a clusters esféricos, identifica formatos arbitrários.</a:t>
            </a:r>
          </a:p>
          <a:p>
            <a:pPr lvl="1"/>
            <a:r>
              <a:rPr lang="pt-BR" dirty="0"/>
              <a:t>Resistentes a presença de outliers, não distorcendo os resultados, tornando-o mais confiável em conjunto de dados com ruídos. </a:t>
            </a:r>
          </a:p>
          <a:p>
            <a:r>
              <a:rPr lang="pt-BR" dirty="0"/>
              <a:t>Desvantagens</a:t>
            </a:r>
          </a:p>
          <a:p>
            <a:pPr lvl="1"/>
            <a:r>
              <a:rPr lang="pt-BR" dirty="0"/>
              <a:t>Sensibilidade aos </a:t>
            </a:r>
            <a:r>
              <a:rPr lang="pt-BR" dirty="0" err="1"/>
              <a:t>Hiperparâmetros</a:t>
            </a:r>
            <a:r>
              <a:rPr lang="pt-BR" dirty="0"/>
              <a:t>: A escolha adequada dos valores de </a:t>
            </a:r>
            <a:r>
              <a:rPr lang="pt-BR" dirty="0" err="1"/>
              <a:t>Epsilon</a:t>
            </a:r>
            <a:r>
              <a:rPr lang="pt-BR" dirty="0"/>
              <a:t> (raio de vizinhança) e </a:t>
            </a:r>
            <a:r>
              <a:rPr lang="pt-BR" dirty="0" err="1"/>
              <a:t>MinPts</a:t>
            </a:r>
            <a:r>
              <a:rPr lang="pt-BR" dirty="0"/>
              <a:t> (número mínimo de pontos) é crucial para o bom funcionamento</a:t>
            </a:r>
          </a:p>
          <a:p>
            <a:pPr lvl="1"/>
            <a:r>
              <a:rPr lang="pt-BR" dirty="0"/>
              <a:t>Dependência da Densidade de Pontos: Em regiões de baixa densidade, ele pode não funcionar tão bem.</a:t>
            </a:r>
          </a:p>
          <a:p>
            <a:pPr lvl="1"/>
            <a:r>
              <a:rPr lang="pt-BR" dirty="0"/>
              <a:t>Complexidade Computacional: computacionalmente intensivo para grandes conjuntos de dados, especialmente quando a densidade varia significativamente.</a:t>
            </a:r>
          </a:p>
        </p:txBody>
      </p:sp>
    </p:spTree>
    <p:extLst>
      <p:ext uri="{BB962C8B-B14F-4D97-AF65-F5344CB8AC3E}">
        <p14:creationId xmlns:p14="http://schemas.microsoft.com/office/powerpoint/2010/main" val="103077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C1FEB-16AB-C1CB-393D-518B4E61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Clusterização baseada em Distribuições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9B1EE1-1661-4F22-8656-A60251B21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Tentam ajustar diferentes distribuições aos dados, de maneira a relacionar cada distribuição com um cluster.</a:t>
            </a:r>
          </a:p>
          <a:p>
            <a:r>
              <a:rPr lang="pt-BR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É menos restritiva do que dizer que eles são circulares, como os baseados em centroides.</a:t>
            </a:r>
          </a:p>
          <a:p>
            <a:endParaRPr lang="pt-BR" dirty="0">
              <a:solidFill>
                <a:srgbClr val="242424"/>
              </a:solidFill>
              <a:highlight>
                <a:srgbClr val="FFFFFF"/>
              </a:highlight>
              <a:latin typeface="source-serif-pro"/>
            </a:endParaRPr>
          </a:p>
          <a:p>
            <a:r>
              <a:rPr lang="pt-BR" sz="2000" dirty="0"/>
              <a:t>OBS: Muitas vezes, quando queremos exemplificar ou testar algoritmos de </a:t>
            </a:r>
            <a:r>
              <a:rPr lang="pt-BR" sz="2000" dirty="0" err="1"/>
              <a:t>clustering</a:t>
            </a:r>
            <a:r>
              <a:rPr lang="pt-BR" sz="2000" dirty="0"/>
              <a:t>, geramos dados aleatórios a partir de distribuições, usando comandos como “</a:t>
            </a:r>
            <a:r>
              <a:rPr lang="pt-BR" sz="2000" dirty="0" err="1"/>
              <a:t>make_classification</a:t>
            </a:r>
            <a:r>
              <a:rPr lang="pt-BR" sz="2000" dirty="0"/>
              <a:t>” do </a:t>
            </a:r>
            <a:r>
              <a:rPr lang="pt-BR" sz="2000" dirty="0" err="1"/>
              <a:t>sklearn</a:t>
            </a:r>
            <a:r>
              <a:rPr lang="pt-BR" sz="2000" dirty="0"/>
              <a:t>. Se olharmos com atenção, esse processo de selecionar aleatoriamente dados de diferentes distribuições para gerar um </a:t>
            </a:r>
            <a:r>
              <a:rPr lang="pt-BR" sz="2000" dirty="0" err="1"/>
              <a:t>dataset</a:t>
            </a:r>
            <a:r>
              <a:rPr lang="pt-BR" sz="2000" dirty="0"/>
              <a:t> acaba por ser o processo reverso do que esse algoritmo baseado em distribuições realiza.</a:t>
            </a:r>
          </a:p>
        </p:txBody>
      </p:sp>
    </p:spTree>
    <p:extLst>
      <p:ext uri="{BB962C8B-B14F-4D97-AF65-F5344CB8AC3E}">
        <p14:creationId xmlns:p14="http://schemas.microsoft.com/office/powerpoint/2010/main" val="101062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C1FEB-16AB-C1CB-393D-518B4E61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Clusterização baseada em Distribuições </a:t>
            </a:r>
          </a:p>
        </p:txBody>
      </p:sp>
      <p:pic>
        <p:nvPicPr>
          <p:cNvPr id="5122" name="Picture 2" descr="Expectation–Maximization (EM) Clustering using Gaussian Mixture Models (GMM)  - PRIMO.ai">
            <a:extLst>
              <a:ext uri="{FF2B5EF4-FFF2-40B4-BE49-F238E27FC236}">
                <a16:creationId xmlns:a16="http://schemas.microsoft.com/office/drawing/2014/main" id="{B9BC7738-A872-1B87-4443-294F681B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968" y="1957388"/>
            <a:ext cx="5284063" cy="45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7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47C42-E522-F0B8-EEB1-535550E6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Clusterização Hierárquica (</a:t>
            </a:r>
            <a:r>
              <a:rPr lang="pt-BR" dirty="0" err="1"/>
              <a:t>hierarchical</a:t>
            </a:r>
            <a:r>
              <a:rPr lang="pt-BR" dirty="0"/>
              <a:t> </a:t>
            </a:r>
            <a:r>
              <a:rPr lang="pt-BR" dirty="0" err="1"/>
              <a:t>clustering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1C5011-07B7-23F2-1CA5-2030FB1D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8488"/>
            <a:ext cx="10515600" cy="4351338"/>
          </a:xfrm>
        </p:spPr>
        <p:txBody>
          <a:bodyPr/>
          <a:lstStyle/>
          <a:p>
            <a:r>
              <a:rPr lang="pt-BR" dirty="0"/>
              <a:t>Objetivo é agrupar dados similares entre si usando ferramentas como a distância entre eles.</a:t>
            </a:r>
          </a:p>
          <a:p>
            <a:r>
              <a:rPr lang="pt-BR" dirty="0"/>
              <a:t>A diferença desse tipo de algoritmo para os demais está na criação de diversos clusters (alguns agrupamentos dentro de outros), o que, por fim, acaba gerando uma árvore de clusters, na qual um dado pertence a grupos menores e maiores, criando, dessa forma, uma hierarquia.</a:t>
            </a:r>
          </a:p>
          <a:p>
            <a:r>
              <a:rPr lang="pt-BR" dirty="0"/>
              <a:t>Fácil para controlar o quanto queremos que os dados sejam semelhantes entre si a ponto de </a:t>
            </a:r>
            <a:r>
              <a:rPr lang="pt-BR" dirty="0" err="1"/>
              <a:t>pertecerem</a:t>
            </a:r>
            <a:r>
              <a:rPr lang="pt-BR" dirty="0"/>
              <a:t> a um mesmo grupo.</a:t>
            </a:r>
          </a:p>
        </p:txBody>
      </p:sp>
    </p:spTree>
    <p:extLst>
      <p:ext uri="{BB962C8B-B14F-4D97-AF65-F5344CB8AC3E}">
        <p14:creationId xmlns:p14="http://schemas.microsoft.com/office/powerpoint/2010/main" val="158632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47C42-E522-F0B8-EEB1-535550E6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Clusterização Hierárquica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EF138A-563D-EBF4-9BDC-D14F3EEE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06" y="1401572"/>
            <a:ext cx="9010788" cy="405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751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3D56D-1473-0784-E2F2-0CD5126A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Clusterização Hierárquica (</a:t>
            </a:r>
            <a:r>
              <a:rPr lang="pt-BR" dirty="0" err="1"/>
              <a:t>hierarchical</a:t>
            </a:r>
            <a:r>
              <a:rPr lang="pt-BR" dirty="0"/>
              <a:t> </a:t>
            </a:r>
            <a:r>
              <a:rPr lang="pt-BR" dirty="0" err="1"/>
              <a:t>clustering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0F5C64-B413-E1F4-5DCE-F14F5A874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dirty="0"/>
              <a:t>E</a:t>
            </a:r>
            <a:r>
              <a:rPr lang="pt-B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sses algoritmos apresentam duas desvantagens principais:</a:t>
            </a:r>
          </a:p>
          <a:p>
            <a:pPr lvl="1"/>
            <a:r>
              <a:rPr lang="pt-B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Não lidam muito bem com outliers, tendo em vista que, graças a lógica do algoritmo, tendem a classificar o dado distante como um novo cluster, ou, em piores casos, acabam deformando outro cluster para incluí-lo.</a:t>
            </a:r>
          </a:p>
          <a:p>
            <a:pPr lvl="1"/>
            <a:r>
              <a:rPr lang="pt-B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Não costumam ser utilizados em larga escala e em quantidades grandes de dados devido a sua complexidade e ineficiência com muitos dados. Por isso, estuda-se esses métodos uma vez que servem de base para soluções mais sofisticadas (como o </a:t>
            </a:r>
            <a:r>
              <a:rPr lang="pt-BR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density-based</a:t>
            </a:r>
            <a:r>
              <a:rPr lang="pt-B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395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3911E41-660A-23EF-5876-41FB8124D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1" y="142514"/>
            <a:ext cx="9899372" cy="589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82F67C3-81E1-787F-AAA6-8E73CFEB4BBE}"/>
              </a:ext>
            </a:extLst>
          </p:cNvPr>
          <p:cNvSpPr txBox="1"/>
          <p:nvPr/>
        </p:nvSpPr>
        <p:spPr>
          <a:xfrm>
            <a:off x="2660581" y="6187559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https://scikit-learn.org/stable/modules/clustering.html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11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595B1C-1B66-8059-E0A5-375F53E8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Clustering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AAD040A-567D-98EE-E774-5487AED9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agrupamento  consiste na implementação de técnicas computacionais para separar um conjunto de dados em diferentes grupos com base em suas semelhanças.</a:t>
            </a:r>
          </a:p>
          <a:p>
            <a:r>
              <a:rPr lang="pt-BR" dirty="0"/>
              <a:t>Diferentemente de algoritmos de classificação e regressão, o Agrupamento faz parte do universo da </a:t>
            </a:r>
            <a:r>
              <a:rPr lang="pt-BR" b="1" dirty="0"/>
              <a:t>Aprendizagem Não Supervisionada</a:t>
            </a:r>
            <a:r>
              <a:rPr lang="pt-BR" dirty="0"/>
              <a:t>, na qual os algoritmos devem entender as relações entre dados </a:t>
            </a:r>
            <a:r>
              <a:rPr lang="pt-BR" b="1" dirty="0"/>
              <a:t>sem estarem rotulados</a:t>
            </a:r>
            <a:r>
              <a:rPr lang="pt-BR" dirty="0"/>
              <a:t> a nenhuma categoria prévia.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760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36A6A-8A2D-0E28-9CF7-28F1F44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de Cluster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FD34D3-ED9A-4B51-CCF3-33AA24E07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CLUSTERS são regiões de alta densidade de padrões separadas por regiões com baixa densidade, no espaço de padrões.</a:t>
            </a:r>
          </a:p>
          <a:p>
            <a:endParaRPr lang="pt-BR" dirty="0"/>
          </a:p>
        </p:txBody>
      </p:sp>
      <p:pic>
        <p:nvPicPr>
          <p:cNvPr id="3074" name="Picture 2" descr="Clusterização com Python - agrupamento com K-Means">
            <a:extLst>
              <a:ext uri="{FF2B5EF4-FFF2-40B4-BE49-F238E27FC236}">
                <a16:creationId xmlns:a16="http://schemas.microsoft.com/office/drawing/2014/main" id="{05CE40D6-3634-D47D-0112-ED270E511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49" y="2679525"/>
            <a:ext cx="6359721" cy="38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0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3F9B9-42B4-1522-AE8C-9D1CAFE0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80E3EB-F314-8A7A-58FC-C0E916855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Existem diversos tipos de algoritmos de </a:t>
            </a:r>
            <a:r>
              <a:rPr lang="pt-BR" dirty="0" err="1"/>
              <a:t>Clustering</a:t>
            </a:r>
            <a:r>
              <a:rPr lang="pt-BR" dirty="0"/>
              <a:t>, a grande diferença entre eles está em como sua complexidade aumenta com o crescimento do </a:t>
            </a:r>
            <a:r>
              <a:rPr lang="pt-BR" dirty="0" err="1"/>
              <a:t>dataset</a:t>
            </a:r>
            <a:r>
              <a:rPr lang="pt-BR" dirty="0"/>
              <a:t>.</a:t>
            </a:r>
          </a:p>
          <a:p>
            <a:r>
              <a:rPr lang="pt-BR" dirty="0"/>
              <a:t>Entender os diferentes tipos de algoritmos mostra-se interessante para escolher aqueles que agregam os melhores resultados para os seus dados.</a:t>
            </a:r>
          </a:p>
          <a:p>
            <a:r>
              <a:rPr lang="pt-BR" dirty="0"/>
              <a:t>Agrupados em 4 grupos: </a:t>
            </a:r>
          </a:p>
          <a:p>
            <a:pPr lvl="1"/>
            <a:r>
              <a:rPr lang="pt-BR" dirty="0"/>
              <a:t>Clusterização Baseada em Centroides, </a:t>
            </a:r>
          </a:p>
          <a:p>
            <a:pPr lvl="1"/>
            <a:r>
              <a:rPr lang="pt-BR" dirty="0"/>
              <a:t>Clusterização baseada em Densidades, </a:t>
            </a:r>
          </a:p>
          <a:p>
            <a:pPr lvl="1"/>
            <a:r>
              <a:rPr lang="pt-BR" dirty="0"/>
              <a:t>Clusterização baseada em Distribuições e</a:t>
            </a:r>
          </a:p>
          <a:p>
            <a:pPr lvl="1"/>
            <a:r>
              <a:rPr lang="pt-BR" dirty="0"/>
              <a:t>Clusterização Hierárquica.</a:t>
            </a:r>
          </a:p>
        </p:txBody>
      </p:sp>
    </p:spTree>
    <p:extLst>
      <p:ext uri="{BB962C8B-B14F-4D97-AF65-F5344CB8AC3E}">
        <p14:creationId xmlns:p14="http://schemas.microsoft.com/office/powerpoint/2010/main" val="3524619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4942F-F3B7-04C7-5526-F5263230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Clusterização Baseada em Centroides (</a:t>
            </a:r>
            <a:r>
              <a:rPr lang="pt-BR" dirty="0" err="1"/>
              <a:t>centroid-based</a:t>
            </a:r>
            <a:r>
              <a:rPr lang="pt-BR" dirty="0"/>
              <a:t> </a:t>
            </a:r>
            <a:r>
              <a:rPr lang="pt-BR" dirty="0" err="1"/>
              <a:t>clustering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174E67-A0FF-98A2-9117-F6B6E1C07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Partindo de uma quantidade determinada de grupos, encontrar quais são os centroides (centros geométricos) os quais representam o “meio” de cada cluster e, a partir deles, identificar qual cluster cada um dos pontos pertence com base nas suas distâncias para cada um dos centroides.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371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E15D950-3C92-25A8-60E5-A5EA6E05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algoritmo baseado em centroide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132C139-93D2-DD31-1DF3-67267AC6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61" y="1690688"/>
            <a:ext cx="4972878" cy="497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68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94076-E9EA-3966-82C6-3A8CAE65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Clusterização Baseada em Centroides (</a:t>
            </a:r>
            <a:r>
              <a:rPr lang="pt-BR" dirty="0" err="1"/>
              <a:t>centroid-based</a:t>
            </a:r>
            <a:r>
              <a:rPr lang="pt-BR" dirty="0"/>
              <a:t> </a:t>
            </a:r>
            <a:r>
              <a:rPr lang="pt-BR" dirty="0" err="1"/>
              <a:t>clustering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DDCD62-6FD0-17D9-AAC7-0387012EE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Vantagens:</a:t>
            </a:r>
          </a:p>
          <a:p>
            <a:pPr lvl="1"/>
            <a:r>
              <a:rPr lang="pt-BR" dirty="0"/>
              <a:t>Algoritmos eficientes.</a:t>
            </a:r>
          </a:p>
          <a:p>
            <a:pPr lvl="2"/>
            <a:r>
              <a:rPr lang="pt-BR" dirty="0"/>
              <a:t>Uma vez que a identificação dos centroides é finalizada, a classificação de todos os pontos nos clusters torna-se muito simples, uma vez que é baseada apenas no cálculo da distância dos pontos em relação aos centroides.</a:t>
            </a:r>
          </a:p>
          <a:p>
            <a:pPr lvl="1"/>
            <a:r>
              <a:rPr lang="pt-BR" dirty="0"/>
              <a:t>Lidam adequadamente com outliers</a:t>
            </a:r>
          </a:p>
          <a:p>
            <a:pPr lvl="2"/>
            <a:r>
              <a:rPr lang="pt-B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Graças à formulação dos algoritmos, inseri os outliers no cluster de centroide</a:t>
            </a:r>
            <a:r>
              <a:rPr lang="pt-BR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 mais próximo.</a:t>
            </a:r>
          </a:p>
          <a:p>
            <a:r>
              <a:rPr lang="pt-BR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Desvantagens:</a:t>
            </a:r>
          </a:p>
          <a:p>
            <a:pPr lvl="1"/>
            <a:r>
              <a:rPr lang="pt-BR" dirty="0"/>
              <a:t>São mais sensíveis a condições iniciais (uma vez que, para se encontrar os centroides, partem-se de um conjunto de pontos aleatórios, que são ajustados a cada iteração, até se encontrar um conjunto final)</a:t>
            </a:r>
          </a:p>
          <a:p>
            <a:pPr lvl="1"/>
            <a:r>
              <a:rPr lang="pt-BR" dirty="0"/>
              <a:t>Computacionalmente intensivos, requerem cálculos repetidos para atualizar os centroides e atribuir pontos aos clusters.</a:t>
            </a:r>
          </a:p>
        </p:txBody>
      </p:sp>
    </p:spTree>
    <p:extLst>
      <p:ext uri="{BB962C8B-B14F-4D97-AF65-F5344CB8AC3E}">
        <p14:creationId xmlns:p14="http://schemas.microsoft.com/office/powerpoint/2010/main" val="2957930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94076-E9EA-3966-82C6-3A8CAE65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Clusterização Baseada em Centroides (</a:t>
            </a:r>
            <a:r>
              <a:rPr lang="pt-BR" dirty="0" err="1"/>
              <a:t>centroid-based</a:t>
            </a:r>
            <a:r>
              <a:rPr lang="pt-BR" dirty="0"/>
              <a:t> </a:t>
            </a:r>
            <a:r>
              <a:rPr lang="pt-BR" dirty="0" err="1"/>
              <a:t>clustering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DDCD62-6FD0-17D9-AAC7-0387012EE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242424"/>
                </a:solidFill>
                <a:highlight>
                  <a:srgbClr val="FFFFFF"/>
                </a:highlight>
                <a:latin typeface="source-serif-pro"/>
              </a:rPr>
              <a:t>Desvantagens:</a:t>
            </a:r>
          </a:p>
          <a:p>
            <a:pPr lvl="1"/>
            <a:r>
              <a:rPr lang="pt-BR" dirty="0"/>
              <a:t>Funcionam bem só com distribuições esféricas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A64062-4227-481E-CE20-F1EF586D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49" y="3168097"/>
            <a:ext cx="5967584" cy="300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7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D97D3-C157-4752-CBF7-B3573158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Clusterização Baseada em Densidade (</a:t>
            </a:r>
            <a:r>
              <a:rPr lang="pt-BR" dirty="0" err="1"/>
              <a:t>density-based</a:t>
            </a:r>
            <a:r>
              <a:rPr lang="pt-BR" dirty="0"/>
              <a:t> </a:t>
            </a:r>
            <a:r>
              <a:rPr lang="pt-BR" dirty="0" err="1"/>
              <a:t>clustering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751E39-5947-32FB-3A42-566978B3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 de identificar regiões de alta concentração de pontos e os conectar em agrupamentos, identificando, dessa forma, os clusters.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4007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838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source-serif-pro</vt:lpstr>
      <vt:lpstr>Tema do Office</vt:lpstr>
      <vt:lpstr>Aprendizagem Não Supervisionada</vt:lpstr>
      <vt:lpstr>Clustering</vt:lpstr>
      <vt:lpstr>Definição de Cluster</vt:lpstr>
      <vt:lpstr>Tipos de algoritmos</vt:lpstr>
      <vt:lpstr>Clusterização Baseada em Centroides (centroid-based clustering)</vt:lpstr>
      <vt:lpstr>Exemplo de algoritmo baseado em centroide</vt:lpstr>
      <vt:lpstr>Clusterização Baseada em Centroides (centroid-based clustering)</vt:lpstr>
      <vt:lpstr>Clusterização Baseada em Centroides (centroid-based clustering)</vt:lpstr>
      <vt:lpstr>Clusterização Baseada em Densidade (density-based clustering)</vt:lpstr>
      <vt:lpstr>Exemplo de algoritmo baseado em densidade</vt:lpstr>
      <vt:lpstr>Clusterização Baseada em Densidade (density-based clustering)</vt:lpstr>
      <vt:lpstr>Clusterização baseada em Distribuições </vt:lpstr>
      <vt:lpstr>Exemplo Clusterização baseada em Distribuições </vt:lpstr>
      <vt:lpstr>Clusterização Hierárquica (hierarchical clustering)</vt:lpstr>
      <vt:lpstr>Exemplo Clusterização Hierárquica</vt:lpstr>
      <vt:lpstr>Clusterização Hierárquica (hierarchical clustering)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Não Supervisionada</dc:title>
  <dc:creator>MATEUS GUILHERME FUINI</dc:creator>
  <cp:lastModifiedBy>MATEUS GUILHERME FUINI</cp:lastModifiedBy>
  <cp:revision>1</cp:revision>
  <dcterms:created xsi:type="dcterms:W3CDTF">2024-05-14T12:18:40Z</dcterms:created>
  <dcterms:modified xsi:type="dcterms:W3CDTF">2024-05-14T17:00:16Z</dcterms:modified>
</cp:coreProperties>
</file>